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  <p:sldLayoutId id="214748480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12" y="1494976"/>
            <a:ext cx="8755140" cy="490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509898" y="495300"/>
            <a:ext cx="8280400" cy="999676"/>
          </a:xfrm>
        </p:spPr>
        <p:txBody>
          <a:bodyPr/>
          <a:lstStyle/>
          <a:p>
            <a:pPr algn="ctr"/>
            <a:r>
              <a:rPr lang="en-US" sz="6000" b="1" dirty="0" smtClean="0"/>
              <a:t>Theories on Dreams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346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17675"/>
          </a:xfrm>
        </p:spPr>
        <p:txBody>
          <a:bodyPr/>
          <a:lstStyle/>
          <a:p>
            <a:r>
              <a:rPr lang="en-US" dirty="0" smtClean="0"/>
              <a:t>Sleep </a:t>
            </a:r>
            <a:r>
              <a:rPr lang="en-US" dirty="0"/>
              <a:t>F</a:t>
            </a:r>
            <a:r>
              <a:rPr lang="en-US" dirty="0" smtClean="0"/>
              <a:t>acts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86001"/>
            <a:ext cx="8042276" cy="4657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sz="2800" b="1" dirty="0" smtClean="0"/>
              <a:t>Women</a:t>
            </a:r>
            <a:r>
              <a:rPr lang="en-US" b="1" dirty="0" smtClean="0"/>
              <a:t>:</a:t>
            </a:r>
          </a:p>
          <a:p>
            <a:pPr lvl="1">
              <a:buFont typeface="Wingdings" charset="2"/>
              <a:buChar char="q"/>
            </a:pPr>
            <a:r>
              <a:rPr lang="en-US" sz="2400" dirty="0" smtClean="0"/>
              <a:t>Dreams have more </a:t>
            </a:r>
            <a:r>
              <a:rPr lang="en-US" sz="2400" b="1" dirty="0" smtClean="0"/>
              <a:t>characters, emotion, and friendlier interactions</a:t>
            </a:r>
          </a:p>
          <a:p>
            <a:pPr lvl="1">
              <a:buFont typeface="Wingdings" charset="2"/>
              <a:buChar char="q"/>
            </a:pPr>
            <a:r>
              <a:rPr lang="en-US" sz="2400" dirty="0" smtClean="0"/>
              <a:t>Dreams tend to take place </a:t>
            </a:r>
            <a:r>
              <a:rPr lang="en-US" sz="2400" b="1" dirty="0" smtClean="0"/>
              <a:t>indoors and involve their families</a:t>
            </a:r>
          </a:p>
          <a:p>
            <a:pPr lvl="1">
              <a:buFont typeface="Wingdings" charset="2"/>
              <a:buChar char="q"/>
            </a:pPr>
            <a:r>
              <a:rPr lang="en-US" sz="2400" dirty="0" smtClean="0"/>
              <a:t>Women tend to </a:t>
            </a:r>
            <a:r>
              <a:rPr lang="en-US" sz="2400" b="1" dirty="0" smtClean="0"/>
              <a:t>recall more</a:t>
            </a:r>
            <a:r>
              <a:rPr lang="en-US" sz="2400" dirty="0" smtClean="0"/>
              <a:t> dreams than men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708" y="4000500"/>
            <a:ext cx="2857500" cy="2702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02" y="4000499"/>
            <a:ext cx="4142006" cy="249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4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Facts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4499069"/>
          </a:xfrm>
        </p:spPr>
        <p:txBody>
          <a:bodyPr/>
          <a:lstStyle/>
          <a:p>
            <a:pPr marL="349250" lvl="1" indent="0">
              <a:buNone/>
            </a:pPr>
            <a:r>
              <a:rPr lang="en-US" dirty="0" smtClean="0"/>
              <a:t>4. </a:t>
            </a:r>
            <a:r>
              <a:rPr lang="en-US" sz="2800" b="1" dirty="0" smtClean="0"/>
              <a:t>Men:</a:t>
            </a:r>
          </a:p>
          <a:p>
            <a:pPr lvl="2">
              <a:buFont typeface="Wingdings" charset="2"/>
              <a:buChar char="q"/>
            </a:pPr>
            <a:r>
              <a:rPr lang="en-US" sz="2600" dirty="0" smtClean="0"/>
              <a:t>Dreams contain </a:t>
            </a:r>
            <a:r>
              <a:rPr lang="en-US" sz="2600" b="1" dirty="0" smtClean="0"/>
              <a:t>more aggression and hostility</a:t>
            </a:r>
          </a:p>
          <a:p>
            <a:pPr lvl="2">
              <a:buFont typeface="Wingdings" charset="2"/>
              <a:buChar char="q"/>
            </a:pPr>
            <a:r>
              <a:rPr lang="en-US" sz="2600" dirty="0" smtClean="0"/>
              <a:t>Dreams involve </a:t>
            </a:r>
            <a:r>
              <a:rPr lang="en-US" sz="2600" b="1" dirty="0" smtClean="0"/>
              <a:t>striving for achievement</a:t>
            </a:r>
            <a:endParaRPr lang="en-US" sz="2600" dirty="0" smtClean="0"/>
          </a:p>
          <a:p>
            <a:pPr lvl="2">
              <a:buFont typeface="Wingdings" charset="2"/>
              <a:buChar char="q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902" y="3515038"/>
            <a:ext cx="4791054" cy="31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4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Facts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sz="2800" b="1" dirty="0" smtClean="0"/>
              <a:t>Deprived of REM:</a:t>
            </a:r>
          </a:p>
          <a:p>
            <a:pPr lvl="1">
              <a:buFont typeface="Wingdings" charset="2"/>
              <a:buChar char="q"/>
            </a:pPr>
            <a:r>
              <a:rPr lang="en-US" sz="2400" dirty="0" smtClean="0"/>
              <a:t>Subjects that has been deprived of REM became </a:t>
            </a:r>
            <a:r>
              <a:rPr lang="en-US" sz="2400" b="1" dirty="0" smtClean="0"/>
              <a:t>anxious, testy, hungry, had trouble concentrating and even hallucinated during waking hours</a:t>
            </a:r>
          </a:p>
          <a:p>
            <a:pPr lvl="1">
              <a:buFont typeface="Wingdings" charset="2"/>
              <a:buChar char="q"/>
            </a:pPr>
            <a:endParaRPr lang="en-US" sz="2400" b="1" dirty="0"/>
          </a:p>
          <a:p>
            <a:pPr marL="12700" indent="0">
              <a:buNone/>
            </a:pPr>
            <a:r>
              <a:rPr lang="en-US" sz="2600" dirty="0" smtClean="0"/>
              <a:t>6. </a:t>
            </a:r>
            <a:r>
              <a:rPr lang="en-US" sz="2600" b="1" dirty="0" smtClean="0"/>
              <a:t>Alcohol and Sleeping Pills:</a:t>
            </a:r>
          </a:p>
          <a:p>
            <a:pPr marL="806450" lvl="1" indent="-457200">
              <a:buFont typeface="Wingdings" charset="2"/>
              <a:buChar char="q"/>
            </a:pPr>
            <a:r>
              <a:rPr lang="en-US" sz="2400" dirty="0" smtClean="0"/>
              <a:t>Alcohol and most sleeping pills are </a:t>
            </a:r>
            <a:r>
              <a:rPr lang="en-US" sz="2400" b="1" dirty="0" smtClean="0"/>
              <a:t>Central Nervous System (CNS) depressants that reduce the amount of REM sleep and dreaming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179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Sigmund Freud on Dreams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sz="3200" b="1" dirty="0" smtClean="0"/>
              <a:t>Psychoanalytic Approach</a:t>
            </a:r>
          </a:p>
          <a:p>
            <a:pPr lvl="1">
              <a:buFont typeface="Wingdings" charset="2"/>
              <a:buChar char="q"/>
            </a:pPr>
            <a:r>
              <a:rPr lang="en-US" sz="2400" dirty="0" smtClean="0"/>
              <a:t>We dream to provide an outlet for </a:t>
            </a:r>
            <a:r>
              <a:rPr lang="en-US" sz="2400" b="1" dirty="0" smtClean="0"/>
              <a:t>intense, dangerous anxieties </a:t>
            </a:r>
            <a:r>
              <a:rPr lang="en-US" sz="2400" dirty="0" smtClean="0"/>
              <a:t>and impulses that otherwise becomes “Dammed Up” in the unconscious mind</a:t>
            </a:r>
          </a:p>
          <a:p>
            <a:pPr lvl="1">
              <a:buFont typeface="Wingdings" charset="2"/>
              <a:buChar char="q"/>
            </a:pPr>
            <a:endParaRPr lang="en-US" dirty="0"/>
          </a:p>
          <a:p>
            <a:pPr lvl="1">
              <a:buFont typeface="Wingdings" charset="2"/>
              <a:buChar char="q"/>
            </a:pPr>
            <a:r>
              <a:rPr lang="en-US" dirty="0" smtClean="0"/>
              <a:t>Dreams represent a release</a:t>
            </a:r>
          </a:p>
          <a:p>
            <a:pPr marL="3492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for </a:t>
            </a:r>
            <a:r>
              <a:rPr lang="en-US" b="1" dirty="0" smtClean="0"/>
              <a:t>wishes that are not </a:t>
            </a:r>
          </a:p>
          <a:p>
            <a:pPr marL="34925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fulfilled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822" y="3391826"/>
            <a:ext cx="2630950" cy="34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6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Freud on Dreams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Latent Content – What are we </a:t>
            </a:r>
            <a:r>
              <a:rPr lang="en-US" b="1" dirty="0" smtClean="0"/>
              <a:t>Symbolizing in our Dreams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Manifest Content – the </a:t>
            </a:r>
            <a:r>
              <a:rPr lang="en-US" b="1" dirty="0" smtClean="0"/>
              <a:t>actual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dream as it appears</a:t>
            </a:r>
          </a:p>
          <a:p>
            <a:pPr>
              <a:buFont typeface="Wingdings" charset="2"/>
              <a:buChar char="q"/>
            </a:pPr>
            <a:endParaRPr lang="en-US" dirty="0" smtClean="0"/>
          </a:p>
          <a:p>
            <a:pPr>
              <a:buFont typeface="Wingdings" charset="2"/>
              <a:buChar char="q"/>
            </a:pPr>
            <a:endParaRPr lang="en-US" b="1" dirty="0" smtClean="0"/>
          </a:p>
          <a:p>
            <a:pPr>
              <a:buFont typeface="Wingdings" charset="2"/>
              <a:buChar char="q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001" y="2186200"/>
            <a:ext cx="3027550" cy="451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305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Dreaming is completely neuropsychological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Dreams are an unimportant side effect of rhythmic neurobiological activity in the brain</a:t>
            </a:r>
          </a:p>
          <a:p>
            <a:pPr>
              <a:buFont typeface="Wingdings" charset="2"/>
              <a:buChar char="q"/>
            </a:pPr>
            <a:r>
              <a:rPr lang="en-US" b="1" dirty="0" smtClean="0"/>
              <a:t>Random outbursts of nerve cell activity and the brain tries to make sense of them by using memories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650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Approach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Dreams are extensions of our </a:t>
            </a:r>
            <a:r>
              <a:rPr lang="en-US" b="1" dirty="0" smtClean="0"/>
              <a:t>waking thought and involve problem solving activities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204" y="2679701"/>
            <a:ext cx="4889500" cy="3263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89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Influence Dream Content: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Events </a:t>
            </a:r>
            <a:r>
              <a:rPr lang="en-US" sz="4000" b="1" dirty="0" smtClean="0"/>
              <a:t>prior to falling asleep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Events </a:t>
            </a:r>
            <a:r>
              <a:rPr lang="en-US" sz="4000" b="1" dirty="0" smtClean="0"/>
              <a:t>during sleep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Current </a:t>
            </a:r>
            <a:r>
              <a:rPr lang="en-US" sz="4000" b="1" dirty="0" smtClean="0"/>
              <a:t>stresses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4.</a:t>
            </a:r>
            <a:r>
              <a:rPr lang="en-US" sz="4000" b="1" dirty="0" smtClean="0"/>
              <a:t>Cultural </a:t>
            </a:r>
            <a:r>
              <a:rPr lang="en-US" sz="4000" b="1" dirty="0" smtClean="0"/>
              <a:t>norms</a:t>
            </a:r>
          </a:p>
        </p:txBody>
      </p:sp>
    </p:spTree>
    <p:extLst>
      <p:ext uri="{BB962C8B-B14F-4D97-AF65-F5344CB8AC3E}">
        <p14:creationId xmlns:p14="http://schemas.microsoft.com/office/powerpoint/2010/main" val="100402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Dream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Lucid Dream</a:t>
            </a:r>
            <a:r>
              <a:rPr lang="en-US" sz="2400" dirty="0" smtClean="0"/>
              <a:t>: the </a:t>
            </a:r>
            <a:r>
              <a:rPr lang="en-US" sz="2400" b="1" dirty="0" smtClean="0"/>
              <a:t>sleeper suddenly become aware of the fact that he/she is dreaming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Out of Body Experience</a:t>
            </a:r>
            <a:r>
              <a:rPr lang="en-US" sz="2400" dirty="0" smtClean="0"/>
              <a:t>: the dreamer becomes an </a:t>
            </a:r>
            <a:r>
              <a:rPr lang="en-US" sz="2400" b="1" dirty="0" smtClean="0"/>
              <a:t>outside observer </a:t>
            </a:r>
            <a:r>
              <a:rPr lang="en-US" sz="2400" dirty="0" smtClean="0"/>
              <a:t>who can see himself in bed or in some other circumstances, </a:t>
            </a:r>
            <a:r>
              <a:rPr lang="en-US" sz="2400" b="1" dirty="0" smtClean="0"/>
              <a:t>such as how someone else would view him/her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87" y="3612292"/>
            <a:ext cx="3834884" cy="306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2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 </a:t>
            </a:r>
            <a:r>
              <a:rPr lang="en-US" dirty="0"/>
              <a:t>r</a:t>
            </a:r>
            <a:r>
              <a:rPr lang="en-US" dirty="0" smtClean="0"/>
              <a:t>esearch update: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Research showed that we spend </a:t>
            </a:r>
            <a:r>
              <a:rPr lang="en-US" sz="2800" b="1" dirty="0" smtClean="0"/>
              <a:t>more time in REM after learning difficult material. </a:t>
            </a:r>
            <a:r>
              <a:rPr lang="en-US" sz="2800" dirty="0" smtClean="0"/>
              <a:t>Therefore, preventing REM in the following days </a:t>
            </a:r>
            <a:r>
              <a:rPr lang="en-US" sz="2800" b="1" dirty="0" smtClean="0"/>
              <a:t>disrupts memory up to 1/3!! THUS NO CRAMMING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875" y="3441225"/>
            <a:ext cx="4555700" cy="341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8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 on Sleep: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Dreams closer to the wak</a:t>
            </a:r>
            <a:r>
              <a:rPr lang="en-US" b="1" dirty="0" smtClean="0"/>
              <a:t>ing hour </a:t>
            </a:r>
            <a:r>
              <a:rPr lang="en-US" dirty="0" smtClean="0"/>
              <a:t>are related to </a:t>
            </a:r>
            <a:r>
              <a:rPr lang="en-US" b="1" dirty="0" smtClean="0"/>
              <a:t>recent events</a:t>
            </a:r>
            <a:r>
              <a:rPr lang="en-US" dirty="0" smtClean="0"/>
              <a:t> in your life.  </a:t>
            </a:r>
            <a:r>
              <a:rPr lang="en-US" b="1" dirty="0" smtClean="0"/>
              <a:t>Earlier dreams </a:t>
            </a:r>
            <a:r>
              <a:rPr lang="en-US" dirty="0" smtClean="0"/>
              <a:t>in the night are related to </a:t>
            </a:r>
            <a:r>
              <a:rPr lang="en-US" b="1" dirty="0" smtClean="0"/>
              <a:t>earlier life events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Dreams can be Compensatory:</a:t>
            </a:r>
          </a:p>
          <a:p>
            <a:pPr marL="793750" lvl="1" indent="-457200">
              <a:buFont typeface="Wingdings" charset="2"/>
              <a:buChar char="q"/>
            </a:pPr>
            <a:r>
              <a:rPr lang="en-US" dirty="0" smtClean="0"/>
              <a:t>Recently </a:t>
            </a:r>
            <a:r>
              <a:rPr lang="en-US" b="1" dirty="0" smtClean="0"/>
              <a:t>paralyzed</a:t>
            </a:r>
            <a:r>
              <a:rPr lang="en-US" dirty="0" smtClean="0"/>
              <a:t> </a:t>
            </a:r>
            <a:r>
              <a:rPr lang="en-US" b="1" dirty="0" smtClean="0"/>
              <a:t>individuals report more physical activity taking place in their dreams</a:t>
            </a:r>
          </a:p>
          <a:p>
            <a:pPr marL="793750" lvl="1" indent="-457200">
              <a:buFont typeface="Wingdings" charset="2"/>
              <a:buChar char="q"/>
            </a:pPr>
            <a:r>
              <a:rPr lang="en-US" dirty="0" smtClean="0"/>
              <a:t>People who work out actively report </a:t>
            </a:r>
            <a:r>
              <a:rPr lang="en-US" b="1" dirty="0" smtClean="0"/>
              <a:t>little </a:t>
            </a:r>
            <a:r>
              <a:rPr lang="en-US" b="1" dirty="0" smtClean="0"/>
              <a:t>physical </a:t>
            </a:r>
            <a:r>
              <a:rPr lang="en-US" b="1" dirty="0" smtClean="0"/>
              <a:t>activity in their dreams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643</TotalTime>
  <Words>401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Breeze</vt:lpstr>
      <vt:lpstr>Theories on Dreams</vt:lpstr>
      <vt:lpstr>Sigmund Freud on Dreams</vt:lpstr>
      <vt:lpstr>Freud on Dreams cont.</vt:lpstr>
      <vt:lpstr>Biological Approach</vt:lpstr>
      <vt:lpstr>Cognitive Approach  </vt:lpstr>
      <vt:lpstr>Factors that Influence Dream Content:</vt:lpstr>
      <vt:lpstr>Special Dream States</vt:lpstr>
      <vt:lpstr>REM research update:</vt:lpstr>
      <vt:lpstr>Interesting Facts on Sleep:</vt:lpstr>
      <vt:lpstr>Sleep Facts cont.</vt:lpstr>
      <vt:lpstr>Sleep Facts cont.</vt:lpstr>
      <vt:lpstr>Sleep Facts cont.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Theories on Dreams</dc:title>
  <dc:creator>admin</dc:creator>
  <cp:lastModifiedBy>smiller3</cp:lastModifiedBy>
  <cp:revision>16</cp:revision>
  <dcterms:created xsi:type="dcterms:W3CDTF">2015-11-29T20:10:55Z</dcterms:created>
  <dcterms:modified xsi:type="dcterms:W3CDTF">2015-11-30T20:39:50Z</dcterms:modified>
</cp:coreProperties>
</file>